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6B3C9-2281-4B80-9C3D-5401F4AD77E3}" type="datetimeFigureOut">
              <a:rPr lang="ru-RU" smtClean="0"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40A29-68D1-45D8-954C-07340FA56B6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2center-norilsk.edusite.ru/p34aa1.html" TargetMode="External"/><Relationship Id="rId2" Type="http://schemas.openxmlformats.org/officeDocument/2006/relationships/hyperlink" Target="http://images.yandex.ru/yandsearch?tex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cheba.ru/" TargetMode="External"/><Relationship Id="rId4" Type="http://schemas.openxmlformats.org/officeDocument/2006/relationships/hyperlink" Target="http://www.abadafamily.ru/chef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500" y="428625"/>
            <a:ext cx="6896100" cy="1857375"/>
          </a:xfrm>
        </p:spPr>
        <p:txBody>
          <a:bodyPr/>
          <a:lstStyle/>
          <a:p>
            <a:pPr algn="ctr"/>
            <a:r>
              <a:rPr lang="ru-RU" sz="2400" smtClean="0">
                <a:latin typeface="Berlin Sans FB Demi" pitchFamily="34" charset="0"/>
              </a:rPr>
              <a:t> </a:t>
            </a:r>
            <a:r>
              <a:rPr lang="ru-RU" smtClean="0">
                <a:latin typeface="Berlin Sans FB Demi" pitchFamily="34" charset="0"/>
              </a:rPr>
              <a:t>Профессиограмма</a:t>
            </a:r>
            <a:br>
              <a:rPr lang="ru-RU" smtClean="0">
                <a:latin typeface="Berlin Sans FB Demi" pitchFamily="34" charset="0"/>
              </a:rPr>
            </a:br>
            <a:r>
              <a:rPr lang="ru-RU" smtClean="0">
                <a:latin typeface="Berlin Sans FB Demi" pitchFamily="34" charset="0"/>
              </a:rPr>
              <a:t>Повар - кондитер</a:t>
            </a:r>
            <a:endParaRPr lang="en-US" smtClean="0">
              <a:latin typeface="Berlin Sans FB Demi" pitchFamily="34" charset="0"/>
            </a:endParaRPr>
          </a:p>
        </p:txBody>
      </p:sp>
      <p:sp>
        <p:nvSpPr>
          <p:cNvPr id="6246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38" y="2000250"/>
            <a:ext cx="6400800" cy="4357688"/>
          </a:xfrm>
        </p:spPr>
        <p:txBody>
          <a:bodyPr/>
          <a:lstStyle/>
          <a:p>
            <a:endParaRPr lang="ru-RU" sz="4000" smtClean="0"/>
          </a:p>
          <a:p>
            <a:endParaRPr lang="ru-RU" sz="4000" smtClean="0"/>
          </a:p>
          <a:p>
            <a:endParaRPr lang="ru-RU" sz="4000" smtClean="0"/>
          </a:p>
          <a:p>
            <a:endParaRPr lang="ru-RU" sz="4000" smtClean="0"/>
          </a:p>
          <a:p>
            <a:endParaRPr lang="ru-RU" sz="4000" smtClean="0"/>
          </a:p>
        </p:txBody>
      </p:sp>
      <p:pic>
        <p:nvPicPr>
          <p:cNvPr id="62468" name="Picture 2" descr="C:\Documents and Settings\Администратор\Мои документы\Копия 3 тор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514600"/>
            <a:ext cx="5357813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9313" y="2214563"/>
            <a:ext cx="2857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>
                <a:solidFill>
                  <a:schemeClr val="bg1"/>
                </a:solidFill>
                <a:latin typeface="Trebuchet MS" pitchFamily="34" charset="0"/>
              </a:rPr>
              <a:t>    </a:t>
            </a:r>
            <a:endParaRPr lang="ru-RU" sz="200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ru-RU" sz="200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ru-RU" sz="2000">
                <a:solidFill>
                  <a:schemeClr val="bg1"/>
                </a:solidFill>
                <a:latin typeface="Trebuchet MS" pitchFamily="34" charset="0"/>
              </a:rPr>
              <a:t>2012г</a:t>
            </a:r>
            <a:endParaRPr lang="en-US" sz="200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Презентацию разработала </a:t>
            </a:r>
            <a:r>
              <a:rPr lang="ru-RU" dirty="0" err="1" smtClean="0"/>
              <a:t>Паймикина</a:t>
            </a:r>
            <a:r>
              <a:rPr lang="ru-RU" dirty="0" smtClean="0"/>
              <a:t> Г.Х. учитель технологии высшей категории МБОУ СОШ №3 г. Агрыз РТ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История профессии повар, кондитер</a:t>
            </a:r>
            <a:endParaRPr lang="en-US" dirty="0">
              <a:latin typeface="Berlin Sans FB Demi" pitchFamily="34" charset="0"/>
            </a:endParaRPr>
          </a:p>
        </p:txBody>
      </p:sp>
      <p:sp>
        <p:nvSpPr>
          <p:cNvPr id="604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indent="-273050">
              <a:buFont typeface="Wingdings 2" pitchFamily="18" charset="2"/>
              <a:buChar char=""/>
            </a:pPr>
            <a:r>
              <a:rPr lang="ru-RU" sz="2000" dirty="0" smtClean="0"/>
              <a:t>От поколения к поколению передавали люди опыт приготовления пищи. Они бережно хранили все традиции, связанные с едой, понимая, что пища - основа жизни, здоровья и благополучия. Еще в Древней Греции возник культ </a:t>
            </a:r>
            <a:r>
              <a:rPr lang="ru-RU" sz="2000" dirty="0" err="1" smtClean="0"/>
              <a:t>Акслепия</a:t>
            </a:r>
            <a:r>
              <a:rPr lang="ru-RU" sz="2000" dirty="0" smtClean="0"/>
              <a:t>, мифического врача-целителя, получившего в Риме имя </a:t>
            </a:r>
            <a:r>
              <a:rPr lang="ru-RU" sz="2000" b="1" dirty="0" smtClean="0"/>
              <a:t>Эскулап</a:t>
            </a:r>
            <a:r>
              <a:rPr lang="ru-RU" sz="2000" dirty="0" smtClean="0"/>
              <a:t>. Его дочь </a:t>
            </a:r>
            <a:r>
              <a:rPr lang="ru-RU" sz="2000" dirty="0" err="1" smtClean="0"/>
              <a:t>Гигея</a:t>
            </a:r>
            <a:r>
              <a:rPr lang="ru-RU" sz="2000" dirty="0" smtClean="0"/>
              <a:t> считалась покровительницей науки о здоровье, а верной помощницей их была кухарка </a:t>
            </a:r>
            <a:r>
              <a:rPr lang="ru-RU" sz="2000" dirty="0" err="1" smtClean="0"/>
              <a:t>Кулина</a:t>
            </a:r>
            <a:r>
              <a:rPr lang="ru-RU" sz="2000" dirty="0" smtClean="0"/>
              <a:t>. Она стала покровительницей поварского дела, получившего название "кулинария" (</a:t>
            </a:r>
            <a:r>
              <a:rPr lang="ru-RU" sz="2000" b="1" dirty="0" smtClean="0"/>
              <a:t>от лат. </a:t>
            </a:r>
            <a:r>
              <a:rPr lang="en-US" sz="2000" b="1" dirty="0" err="1" smtClean="0"/>
              <a:t>culina</a:t>
            </a:r>
            <a:r>
              <a:rPr lang="ru-RU" sz="2000" b="1" dirty="0" smtClean="0"/>
              <a:t> - кухня</a:t>
            </a:r>
            <a:r>
              <a:rPr lang="ru-RU" sz="2000" dirty="0" smtClean="0"/>
              <a:t>). </a:t>
            </a:r>
            <a:endParaRPr lang="en-US" sz="2000" dirty="0" smtClean="0"/>
          </a:p>
          <a:p>
            <a:pPr marL="273050" indent="-273050">
              <a:buFont typeface="Wingdings 2" pitchFamily="18" charset="2"/>
              <a:buChar char=""/>
            </a:pPr>
            <a:r>
              <a:rPr lang="ru-RU" sz="2000" dirty="0" smtClean="0"/>
              <a:t>В древнейших письменных памятниках Вавилона, Египта, Китая и арабского Востока уже содержатся записи отдельных кулинарных рецептов. Всемирную славу приобрели сочинения </a:t>
            </a:r>
            <a:r>
              <a:rPr lang="ru-RU" sz="2000" b="1" dirty="0" smtClean="0"/>
              <a:t>французских гастрономов </a:t>
            </a:r>
            <a:r>
              <a:rPr lang="en-US" sz="2000" b="1" dirty="0" smtClean="0"/>
              <a:t>XIX</a:t>
            </a:r>
            <a:r>
              <a:rPr lang="ru-RU" sz="2000" b="1" dirty="0" smtClean="0"/>
              <a:t> века</a:t>
            </a:r>
            <a:r>
              <a:rPr lang="ru-RU" sz="2000" dirty="0" smtClean="0"/>
              <a:t>: </a:t>
            </a:r>
            <a:r>
              <a:rPr lang="ru-RU" sz="2000" dirty="0" err="1" smtClean="0"/>
              <a:t>Карема</a:t>
            </a:r>
            <a:r>
              <a:rPr lang="ru-RU" sz="2000" dirty="0" smtClean="0"/>
              <a:t>, </a:t>
            </a:r>
            <a:r>
              <a:rPr lang="ru-RU" sz="2000" dirty="0" err="1" smtClean="0"/>
              <a:t>Кремона</a:t>
            </a:r>
            <a:r>
              <a:rPr lang="ru-RU" sz="2000" dirty="0" smtClean="0"/>
              <a:t>, </a:t>
            </a:r>
            <a:r>
              <a:rPr lang="ru-RU" sz="2000" dirty="0" err="1" smtClean="0"/>
              <a:t>Эскофье</a:t>
            </a:r>
            <a:r>
              <a:rPr lang="ru-RU" sz="2000" dirty="0" smtClean="0"/>
              <a:t> и др. </a:t>
            </a: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04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822325"/>
          </a:xfrm>
        </p:spPr>
        <p:txBody>
          <a:bodyPr/>
          <a:lstStyle/>
          <a:p>
            <a:pPr algn="ctr"/>
            <a:r>
              <a:rPr lang="ru-RU" smtClean="0"/>
              <a:t>Условия работы</a:t>
            </a:r>
            <a:endParaRPr lang="en-US" smtClean="0"/>
          </a:p>
        </p:txBody>
      </p:sp>
      <p:pic>
        <p:nvPicPr>
          <p:cNvPr id="63491" name="Picture 2" descr="C:\Documents and Settings\Администратор\Мои документы\Мальчик - кондитер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643063"/>
            <a:ext cx="7340600" cy="52149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3125" y="0"/>
            <a:ext cx="31908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7239000" cy="192881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       Медицинские противопоказания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500"/>
            <a:ext cx="5791200" cy="4914900"/>
          </a:xfrm>
        </p:spPr>
        <p:txBody>
          <a:bodyPr>
            <a:normAutofit fontScale="3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 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6000" dirty="0" smtClean="0"/>
              <a:t>Работа не рекомендуется людям, страдающим следующими заболеваниями: органов дыхания (бронхиальная астма, туберкулез и др.); </a:t>
            </a:r>
            <a:r>
              <a:rPr lang="ru-RU" sz="6000" dirty="0" err="1" smtClean="0"/>
              <a:t>сердечно-сосудистой</a:t>
            </a:r>
            <a:r>
              <a:rPr lang="ru-RU" sz="6000" dirty="0" smtClean="0"/>
              <a:t> системы (гипертония, порок сердца и т.п.); органов пищеварения (хронический гастрит, язвенная болезнь, сахарный диабет и др.); почек и мочевых путей (нефрит, почечная недостаточность и др.); опорно-двигательного аппарата (хронический ревматизм, деформации позвоночника и грудной клетки и др.); нервной системы (менингит, опухоли нервной системы и др.); болезни кожи с локализацией на кистях рук (экзема и др.); </a:t>
            </a:r>
            <a:r>
              <a:rPr lang="ru-RU" sz="6000" dirty="0" err="1" smtClean="0"/>
              <a:t>бактерионосительство</a:t>
            </a:r>
            <a:r>
              <a:rPr lang="ru-RU" sz="6000" dirty="0" smtClean="0"/>
              <a:t>. </a:t>
            </a:r>
            <a:endParaRPr lang="en-US" sz="60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</p:spPr>
        <p:txBody>
          <a:bodyPr/>
          <a:lstStyle/>
          <a:p>
            <a:r>
              <a:rPr lang="ru-RU" sz="3200" smtClean="0"/>
              <a:t>Требования к профессиональной подготовке</a:t>
            </a:r>
            <a:endParaRPr lang="en-US" sz="3200" smtClean="0"/>
          </a:p>
        </p:txBody>
      </p:sp>
      <p:sp>
        <p:nvSpPr>
          <p:cNvPr id="66563" name="Содержимое 2"/>
          <p:cNvSpPr>
            <a:spLocks noGrp="1"/>
          </p:cNvSpPr>
          <p:nvPr>
            <p:ph idx="1"/>
          </p:nvPr>
        </p:nvSpPr>
        <p:spPr>
          <a:xfrm>
            <a:off x="457200" y="1609725"/>
            <a:ext cx="7239000" cy="48910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smtClean="0"/>
              <a:t>Кондитер должен знать: ассортимент выпускаемых изделий; санитарно-гигиенические нормы кондитерского производства; виды сырья и его свойства; рецептуру и режим приготовления кондитерских изделий; устройство и правила использования специального оборудования. Он должен уметь производить обработку исходного сырья в соответствии с его свойствами, приготавливать и отделывать различные виды кондитерских изделий. </a:t>
            </a:r>
            <a:endParaRPr lang="en-US" sz="2000" smtClean="0"/>
          </a:p>
          <a:p>
            <a:pPr>
              <a:buFontTx/>
              <a:buChar char="•"/>
            </a:pPr>
            <a:endParaRPr lang="en-US" smtClean="0"/>
          </a:p>
        </p:txBody>
      </p:sp>
      <p:pic>
        <p:nvPicPr>
          <p:cNvPr id="66564" name="Picture 2" descr="C:\Documents and Settings\Администратор\Мои документы\выпечка.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4643438"/>
            <a:ext cx="3357562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750888"/>
          </a:xfrm>
        </p:spPr>
        <p:txBody>
          <a:bodyPr>
            <a:normAutofit fontScale="90000"/>
          </a:bodyPr>
          <a:lstStyle/>
          <a:p>
            <a:r>
              <a:rPr lang="ru-RU" smtClean="0"/>
              <a:t> Родственные профессии</a:t>
            </a:r>
            <a:endParaRPr lang="en-US" smtClean="0"/>
          </a:p>
        </p:txBody>
      </p:sp>
      <p:sp>
        <p:nvSpPr>
          <p:cNvPr id="67587" name="Содержимое 2"/>
          <p:cNvSpPr>
            <a:spLocks noGrp="1"/>
          </p:cNvSpPr>
          <p:nvPr>
            <p:ph idx="1"/>
          </p:nvPr>
        </p:nvSpPr>
        <p:spPr>
          <a:xfrm>
            <a:off x="263525" y="1143000"/>
            <a:ext cx="7386638" cy="4953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/>
              <a:t>Бармен, изготовитель пищевых полуфабрикатов, кулинар блюд из рыбы и морепродуктов, пекарь, повар.</a:t>
            </a:r>
            <a:endParaRPr lang="en-US" sz="2800" smtClean="0"/>
          </a:p>
          <a:p>
            <a:pPr>
              <a:buFontTx/>
              <a:buChar char="•"/>
            </a:pPr>
            <a:endParaRPr lang="en-US" smtClean="0"/>
          </a:p>
        </p:txBody>
      </p:sp>
      <p:pic>
        <p:nvPicPr>
          <p:cNvPr id="67588" name="Picture 2" descr="C:\Documents and Settings\Администратор\Мои документы\пекар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65488"/>
            <a:ext cx="4786313" cy="359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214688"/>
            <a:ext cx="4071937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057400"/>
            <a:ext cx="37671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Плюсы профессии: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8612" name="Содержимое 2"/>
          <p:cNvSpPr>
            <a:spLocks noGrp="1"/>
          </p:cNvSpPr>
          <p:nvPr>
            <p:ph idx="1"/>
          </p:nvPr>
        </p:nvSpPr>
        <p:spPr>
          <a:xfrm>
            <a:off x="0" y="914400"/>
            <a:ext cx="5334000" cy="5943600"/>
          </a:xfrm>
        </p:spPr>
        <p:txBody>
          <a:bodyPr/>
          <a:lstStyle/>
          <a:p>
            <a:pPr marL="273050" indent="-273050">
              <a:buFont typeface="Wingdings 2" pitchFamily="18" charset="2"/>
              <a:buNone/>
            </a:pPr>
            <a:r>
              <a:rPr lang="ru-RU" smtClean="0"/>
              <a:t> </a:t>
            </a:r>
            <a:endParaRPr lang="en-US" smtClean="0"/>
          </a:p>
          <a:p>
            <a:pPr marL="273050" indent="-273050">
              <a:buFont typeface="Wingdings 2" pitchFamily="18" charset="2"/>
              <a:buChar char=""/>
            </a:pPr>
            <a:r>
              <a:rPr lang="ru-RU" sz="2000" smtClean="0"/>
              <a:t>— наличие обязательной практики дает возможность получить приглашение на высокооплачиваемую должность;</a:t>
            </a:r>
            <a:endParaRPr lang="en-US" sz="2000" smtClean="0"/>
          </a:p>
          <a:p>
            <a:pPr marL="273050" indent="-273050">
              <a:buFont typeface="Wingdings 2" pitchFamily="18" charset="2"/>
              <a:buChar char=""/>
            </a:pPr>
            <a:r>
              <a:rPr lang="ru-RU" sz="2000" smtClean="0"/>
              <a:t>— возможность профессионального роста — получение более высокого разряда со временем или еще и профессии технолога;</a:t>
            </a:r>
            <a:endParaRPr lang="en-US" sz="2000" smtClean="0"/>
          </a:p>
          <a:p>
            <a:pPr marL="273050" indent="-273050">
              <a:buFont typeface="Wingdings 2" pitchFamily="18" charset="2"/>
              <a:buChar char=""/>
            </a:pPr>
            <a:r>
              <a:rPr lang="ru-RU" sz="2000" smtClean="0"/>
              <a:t>— приобретение бесценных знаний и навыков, которые пригодятся в жизни;</a:t>
            </a:r>
            <a:endParaRPr lang="en-US" sz="2000" smtClean="0"/>
          </a:p>
          <a:p>
            <a:pPr marL="273050" indent="-273050">
              <a:buFont typeface="Wingdings 2" pitchFamily="18" charset="2"/>
              <a:buChar char=""/>
            </a:pPr>
            <a:r>
              <a:rPr lang="ru-RU" sz="2000" smtClean="0"/>
              <a:t>— высокая востребованность на рынке труда.</a:t>
            </a:r>
            <a:endParaRPr lang="en-US" sz="2000" smtClean="0"/>
          </a:p>
          <a:p>
            <a:pPr marL="273050" indent="-273050">
              <a:buFont typeface="Wingdings 2" pitchFamily="18" charset="2"/>
              <a:buChar char=""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8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86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</p:spPr>
        <p:txBody>
          <a:bodyPr/>
          <a:lstStyle/>
          <a:p>
            <a:r>
              <a:rPr lang="ru-RU" smtClean="0"/>
              <a:t>Где получить профессию?</a:t>
            </a:r>
            <a:endParaRPr lang="en-US" smtClean="0"/>
          </a:p>
        </p:txBody>
      </p:sp>
      <p:sp>
        <p:nvSpPr>
          <p:cNvPr id="696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/>
              <a:t>СГТУ-27 г. Агрыз РТ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 Профессия – повар – водитель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  Варениковский технический лицей г. Краснодар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Профессия : повар – кондитер                        Ижевский кулинарный колледж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Профессия : повар – 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кондитер</a:t>
            </a:r>
            <a:endParaRPr lang="en-US" sz="2800" smtClean="0"/>
          </a:p>
        </p:txBody>
      </p:sp>
      <p:pic>
        <p:nvPicPr>
          <p:cNvPr id="69636" name="Picture 3" descr="C:\Documents and Settings\Администратор\Мои документы\пова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4572000"/>
            <a:ext cx="31432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Библиография</a:t>
            </a:r>
            <a:endParaRPr lang="en-US" smtClean="0"/>
          </a:p>
        </p:txBody>
      </p:sp>
      <p:sp>
        <p:nvSpPr>
          <p:cNvPr id="70659" name="Содержимое 2"/>
          <p:cNvSpPr>
            <a:spLocks noGrp="1"/>
          </p:cNvSpPr>
          <p:nvPr>
            <p:ph idx="1"/>
          </p:nvPr>
        </p:nvSpPr>
        <p:spPr>
          <a:xfrm>
            <a:off x="533400" y="1143000"/>
            <a:ext cx="7386638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</a:rPr>
              <a:t>1.Ф.М.Голицын  «Я познаю мир»  Великие открыватели. Детская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энциклопедия. – М.: ООО «Издательство Астрель»: ООО «Издательство АСТ» 2000-3.- 395с.</a:t>
            </a:r>
          </a:p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2.Интернет - ресурсы</a:t>
            </a:r>
          </a:p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2.1.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  <a:hlinkClick r:id="rId2"/>
              </a:rPr>
              <a:t>http://images.yandex.ru/yandsearch?text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  <a:hlinkClick r:id="rId3"/>
              </a:rPr>
              <a:t>2.2. </a:t>
            </a:r>
            <a:r>
              <a:rPr lang="en-US" sz="1600" smtClean="0">
                <a:latin typeface="Times New Roman" pitchFamily="18" charset="0"/>
                <a:cs typeface="Times New Roman" pitchFamily="18" charset="0"/>
                <a:hlinkClick r:id="rId3"/>
              </a:rPr>
              <a:t>http://www.2center-norilsk.edusite.ru/p34aa1.html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. 2.3.</a:t>
            </a:r>
            <a:r>
              <a:rPr lang="en-US" sz="1600" smtClean="0">
                <a:latin typeface="Times New Roman" pitchFamily="18" charset="0"/>
                <a:cs typeface="Times New Roman" pitchFamily="18" charset="0"/>
                <a:hlinkClick r:id="rId4"/>
              </a:rPr>
              <a:t>www.abadafamily.ru/chefs.php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  <a:hlinkClick r:id="rId5"/>
              </a:rPr>
              <a:t>     2.4.</a:t>
            </a:r>
            <a:r>
              <a:rPr lang="en-US" sz="1600" smtClean="0">
                <a:latin typeface="Times New Roman" pitchFamily="18" charset="0"/>
                <a:cs typeface="Times New Roman" pitchFamily="18" charset="0"/>
                <a:hlinkClick r:id="rId5"/>
              </a:rPr>
              <a:t>www.ucheba.ru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160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3. Павлова М.Б.,Сасова И.А., Гуревич М.И. Технология : 6класс: Учебник для учащихся общеобразовательных учреждений (вариант для девочек)/ под ред.И.А.Сасовой. – 2-е издание, перераб., - М.: Вентана-Граф, 2007, 224с.: ил.</a:t>
            </a:r>
          </a:p>
          <a:p>
            <a:pPr eaLnBrk="1" hangingPunct="1">
              <a:buFontTx/>
              <a:buNone/>
            </a:pPr>
            <a:r>
              <a:rPr lang="ru-RU" sz="160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4. Синица Н.В. Технология. Технология ведения дома: 5класс; учебник для учащихся общеобразовательных учреждений /Н.В.Синица, В.Д.Симоненко.- М.: Вентана-Грвф, 2012.- 192с. </a:t>
            </a:r>
          </a:p>
          <a:p>
            <a:pPr eaLnBrk="1" hangingPunct="1">
              <a:buFontTx/>
              <a:buNone/>
            </a:pPr>
            <a:r>
              <a:rPr lang="ru-RU" sz="160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5. Павлова М.Б., Сасова И.Аа., Гуревич М.И., Шарутина А.Ю. Технология . Обслуживающий труд: 7класс ; учебник для учащихся общеобразовательных учреждений / Под ред. СасовойИ.А. – 2-е изд., с уточн.- М.: Вентана-Граф, 2008.- 224с.:ил.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445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Профессиограмма Повар - кондитер</vt:lpstr>
      <vt:lpstr>История профессии повар, кондитер</vt:lpstr>
      <vt:lpstr>Условия работы</vt:lpstr>
      <vt:lpstr>        Медицинские противопоказания    </vt:lpstr>
      <vt:lpstr>Требования к профессиональной подготовке</vt:lpstr>
      <vt:lpstr> Родственные профессии</vt:lpstr>
      <vt:lpstr>Плюсы профессии: </vt:lpstr>
      <vt:lpstr>Где получить профессию?</vt:lpstr>
      <vt:lpstr>Библиография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Профессиограмма Повар - кондитер</dc:title>
  <dc:creator>Галина</dc:creator>
  <cp:lastModifiedBy>Галина</cp:lastModifiedBy>
  <cp:revision>1</cp:revision>
  <dcterms:created xsi:type="dcterms:W3CDTF">2008-07-16T20:31:01Z</dcterms:created>
  <dcterms:modified xsi:type="dcterms:W3CDTF">2008-07-16T20:38:40Z</dcterms:modified>
</cp:coreProperties>
</file>